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3.png" ContentType="image/png"/>
  <Override PartName="/ppt/media/image22.jpeg" ContentType="image/jpeg"/>
  <Override PartName="/ppt/media/image21.png" ContentType="image/png"/>
  <Override PartName="/ppt/media/image19.jpeg" ContentType="image/jpeg"/>
  <Override PartName="/ppt/media/image25.png" ContentType="image/png"/>
  <Override PartName="/ppt/media/image20.png" ContentType="image/png"/>
  <Override PartName="/ppt/media/image27.jpeg" ContentType="image/jpeg"/>
  <Override PartName="/ppt/media/image5.png" ContentType="image/png"/>
  <Override PartName="/ppt/media/image10.png" ContentType="image/png"/>
  <Override PartName="/ppt/media/image35.jpeg" ContentType="image/jpeg"/>
  <Override PartName="/ppt/media/image28.png" ContentType="image/png"/>
  <Override PartName="/ppt/media/image30.png" ContentType="image/png"/>
  <Override PartName="/ppt/media/image9.jpeg" ContentType="image/jpeg"/>
  <Override PartName="/ppt/media/image8.png" ContentType="image/png"/>
  <Override PartName="/ppt/media/image13.png" ContentType="image/png"/>
  <Override PartName="/ppt/media/image7.gif" ContentType="image/gif"/>
  <Override PartName="/ppt/media/image12.png" ContentType="image/png"/>
  <Override PartName="/ppt/media/image36.png" ContentType="image/png"/>
  <Override PartName="/ppt/media/image34.png" ContentType="image/png"/>
  <Override PartName="/ppt/media/image4.png" ContentType="image/png"/>
  <Override PartName="/ppt/media/image3.png" ContentType="image/png"/>
  <Override PartName="/ppt/media/image33.gif" ContentType="image/gif"/>
  <Override PartName="/ppt/media/image26.png" ContentType="image/png"/>
  <Override PartName="/ppt/media/image32.png" ContentType="image/png"/>
  <Override PartName="/ppt/media/image2.png" ContentType="image/png"/>
  <Override PartName="/ppt/media/image31.png" ContentType="image/png"/>
  <Override PartName="/ppt/media/image1.png" ContentType="image/png"/>
  <Override PartName="/ppt/media/image11.jpeg" ContentType="image/jpe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6.jpeg" ContentType="image/jpeg"/>
  <Override PartName="/ppt/media/image18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presProps" Target="presProps.xml"/>
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jpeg>
</file>

<file path=ppt/media/image36.png>
</file>

<file path=ppt/media/image4.png>
</file>

<file path=ppt/media/image5.png>
</file>

<file path=ppt/media/image6.jpeg>
</file>

<file path=ppt/media/image7.gif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PT" sz="2000" spc="-1" strike="noStrike">
                <a:latin typeface="Arial"/>
              </a:rPr>
              <a:t>Click to edit the notes format</a:t>
            </a:r>
            <a:endParaRPr b="0" lang="pt-PT" sz="20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PT" sz="1400" spc="-1" strike="noStrike">
                <a:latin typeface="Times New Roman"/>
              </a:rPr>
              <a:t>&lt;header&gt;</a:t>
            </a:r>
            <a:endParaRPr b="0" lang="pt-PT" sz="1400" spc="-1" strike="noStrike">
              <a:latin typeface="Times New Roman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dt" idx="13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pt-PT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pt-PT" sz="1400" spc="-1" strike="noStrike">
                <a:latin typeface="Times New Roman"/>
              </a:rPr>
              <a:t>&lt;date/time&gt;</a:t>
            </a:r>
            <a:endParaRPr b="0" lang="pt-PT" sz="1400" spc="-1" strike="noStrike">
              <a:latin typeface="Times New Roman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ftr" idx="1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pt-PT" sz="1400" spc="-1" strike="noStrike">
                <a:latin typeface="Times New Roman"/>
              </a:defRPr>
            </a:lvl1pPr>
          </a:lstStyle>
          <a:p>
            <a:r>
              <a:rPr b="0" lang="pt-PT" sz="1400" spc="-1" strike="noStrike">
                <a:latin typeface="Times New Roman"/>
              </a:rPr>
              <a:t>&lt;footer&gt;</a:t>
            </a:r>
            <a:endParaRPr b="0" lang="pt-PT" sz="1400" spc="-1" strike="noStrike">
              <a:latin typeface="Times New Roman"/>
            </a:endParaRPr>
          </a:p>
        </p:txBody>
      </p:sp>
      <p:sp>
        <p:nvSpPr>
          <p:cNvPr id="169" name="PlaceHolder 6"/>
          <p:cNvSpPr>
            <a:spLocks noGrp="1"/>
          </p:cNvSpPr>
          <p:nvPr>
            <p:ph type="sldNum" idx="1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pt-PT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076C2C29-1846-40F5-A2E0-E43A8CAA1FBF}" type="slidenum">
              <a:rPr b="0" lang="pt-PT" sz="1400" spc="-1" strike="noStrike">
                <a:latin typeface="Times New Roman"/>
              </a:rPr>
              <a:t>&lt;number&gt;</a:t>
            </a:fld>
            <a:endParaRPr b="0" lang="pt-PT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120"/>
          </a:xfrm>
          <a:prstGeom prst="rect">
            <a:avLst/>
          </a:prstGeom>
          <a:ln w="0">
            <a:noFill/>
          </a:ln>
        </p:spPr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PT" sz="2000" spc="-1" strike="noStrike"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pt-PT" sz="12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B55BAAB-69C3-4480-88A4-A65E7E43EA65}" type="slidenum">
              <a:rPr b="0" lang="pt-PT" sz="12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19</a:t>
            </a:fld>
            <a:endParaRPr b="0" lang="pt-PT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120"/>
          </a:xfrm>
          <a:prstGeom prst="rect">
            <a:avLst/>
          </a:prstGeom>
          <a:ln w="0">
            <a:noFill/>
          </a:ln>
        </p:spPr>
      </p:sp>
      <p:sp>
        <p:nvSpPr>
          <p:cNvPr id="31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PT" sz="2000" spc="-1" strike="noStrike">
              <a:latin typeface="Arial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pt-PT" sz="12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E39C8E4-E5FF-4718-9BA0-125F51D664CD}" type="slidenum">
              <a:rPr b="0" lang="pt-PT" sz="12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pt-PT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120"/>
          </a:xfrm>
          <a:prstGeom prst="rect">
            <a:avLst/>
          </a:prstGeom>
          <a:ln w="0">
            <a:noFill/>
          </a:ln>
        </p:spPr>
      </p:sp>
      <p:sp>
        <p:nvSpPr>
          <p:cNvPr id="31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PT" sz="2000" spc="-1" strike="noStrike">
              <a:latin typeface="Arial"/>
            </a:endParaRPr>
          </a:p>
        </p:txBody>
      </p:sp>
      <p:sp>
        <p:nvSpPr>
          <p:cNvPr id="319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pt-PT" sz="12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BFD513A2-7462-419F-9B92-796926523E9E}" type="slidenum">
              <a:rPr b="0" lang="pt-PT" sz="12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pt-PT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2694F2-1C71-4D5F-A452-CDC1A1B0A1A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E37B29-E4BB-420B-A4F2-5519327F357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62AF74-9C21-497F-9582-2DA8AF1F758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DC2CB1-9E57-4F89-AE97-C3937BB6D4B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BFA3064-6077-4BF0-9BE0-395C5EC164B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PT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0BBFD79-BBA6-4BB2-A98E-BA1355E0823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054CE3A-D080-4D35-9D0F-4680FD2DF82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9FC4939-A6CF-4C13-BD87-B01C0E2EC15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B03FF86-EE2F-4FCA-BE70-947D92703A6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PT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22EC13A-A141-47DB-AAF5-1C029D98173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B492A8E-D871-4B10-B3E7-5E0F3CF7E05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PT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6D7BAB-2E54-409B-9308-A4B5E19889E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6875652-AFB6-4EE8-88BC-C031AABEC5A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C864E0D-91FD-454B-93C5-83BCF6F155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9F784AA-9953-40B0-B832-6B90E785683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1CEB9A8-B240-4732-B953-D4485A89C6A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4AECCDA-D994-4301-9C70-B0C6F35A904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47EC054-50DA-4D4F-A7F8-2D55F74E760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PT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10D318A-B12A-4DFE-A8CF-B5FB26BFD1D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5092C06-FF2B-4679-889D-F51B1201683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06996D3-5462-45B2-94C4-E8175BD60C3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A4AED08-3755-47AC-873B-CCD81D81839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4F2873-FE4B-4574-BCBE-64C8FA6D11A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PT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D457DA5-60E2-4692-94EE-5208277F8AA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F041B06-654B-45C9-AAB9-BE6E9EC60FA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72ED368-DFBF-4B87-AABB-746C030C8FC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CA51734-C4CC-4ECB-B7A5-38AC8719F1E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0C7F4DB-292C-43C0-86DB-E3C767A0E01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F1FFB01-CDF8-45E3-8EE2-371B4DDED3D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66E6478-8A33-47CF-95BD-C0A912AB806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4F1B86E-87CB-4B8F-9C00-7D7F61CF56E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PT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021DC9BA-4FA5-4ACB-83F5-7E650D5C94A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234B868A-FF82-4093-872B-A201AA550A6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A77792-8973-437E-B456-F1DEE111111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A7D5975A-9B15-43AA-9E41-287DA9DC986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03CD9F6-EE4F-4D07-B29A-133300E9B23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PT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07F7CED3-9CA0-49C9-B63D-F95CF0EB782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1E254B4-E34C-40FE-AE4B-1DF0B10B4FD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4DB99900-5030-496C-BB0A-1C190E26F01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D1B25B2F-549E-4D38-9DF1-767D59FE0A7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86E5923-C327-4C0F-9637-D99DD7ACB62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E86B9575-4952-4324-A0DA-D12A6DC5E00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7838A5B-BB66-422D-819C-05EDDC74CEA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F9B3E1-9F12-4F03-A963-33F4FE90396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PT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49F4B6D-024A-4B10-8C4F-061017AB18B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FD05E8-1CB0-4719-BF5E-D37C2224E3F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FA01AC-8343-4970-B029-082A17C335F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AE42C7-B429-4F71-9455-CBA5CC4D556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PT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PT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PT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PT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PT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PT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PT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PT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PT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26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buNone/>
              <a:defRPr b="0" lang="pt-PT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pt-PT" sz="1400" spc="-1" strike="noStrike">
                <a:latin typeface="Times New Roman"/>
              </a:rPr>
              <a:t>&lt;footer&gt;</a:t>
            </a:r>
            <a:endParaRPr b="0" lang="pt-PT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pt-PT" sz="1200" spc="-1" strike="noStrike">
                <a:solidFill>
                  <a:srgbClr val="8b8b8b"/>
                </a:solidFill>
                <a:latin typeface="Calibri"/>
                <a:ea typeface="Calibri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E1DE342-3D62-4765-9471-10DF807C0752}" type="slidenum">
              <a:rPr b="0" lang="pt-PT" sz="1200" spc="-1" strike="noStrike">
                <a:solidFill>
                  <a:srgbClr val="8b8b8b"/>
                </a:solidFill>
                <a:latin typeface="Calibri"/>
                <a:ea typeface="Calibri"/>
              </a:rPr>
              <a:t>&lt;number&gt;</a:t>
            </a:fld>
            <a:endParaRPr b="0" lang="pt-PT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pt-PT" sz="1400" spc="-1" strike="noStrike">
                <a:latin typeface="Times New Roman"/>
              </a:defRPr>
            </a:lvl1pPr>
          </a:lstStyle>
          <a:p>
            <a:r>
              <a:rPr b="0" lang="pt-PT" sz="1400" spc="-1" strike="noStrike">
                <a:latin typeface="Times New Roman"/>
              </a:rPr>
              <a:t>&lt;date/time&gt;</a:t>
            </a:r>
            <a:endParaRPr b="0" lang="pt-PT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26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buNone/>
              <a:defRPr b="0" lang="pt-PT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pt-PT" sz="1400" spc="-1" strike="noStrike">
                <a:latin typeface="Times New Roman"/>
              </a:rPr>
              <a:t>&lt;footer&gt;</a:t>
            </a:r>
            <a:endParaRPr b="0" lang="pt-PT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pt-PT" sz="1200" spc="-1" strike="noStrike">
                <a:solidFill>
                  <a:srgbClr val="8b8b8b"/>
                </a:solidFill>
                <a:latin typeface="Calibri"/>
                <a:ea typeface="Calibri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9160657-F8F7-4B84-824D-BA6DC0F2D4A7}" type="slidenum">
              <a:rPr b="0" lang="pt-PT" sz="1200" spc="-1" strike="noStrike">
                <a:solidFill>
                  <a:srgbClr val="8b8b8b"/>
                </a:solidFill>
                <a:latin typeface="Calibri"/>
                <a:ea typeface="Calibri"/>
              </a:rPr>
              <a:t>&lt;number&gt;</a:t>
            </a:fld>
            <a:endParaRPr b="0" lang="pt-PT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pt-PT" sz="1400" spc="-1" strike="noStrike">
                <a:latin typeface="Times New Roman"/>
              </a:defRPr>
            </a:lvl1pPr>
          </a:lstStyle>
          <a:p>
            <a:r>
              <a:rPr b="0" lang="pt-PT" sz="1400" spc="-1" strike="noStrike">
                <a:latin typeface="Times New Roman"/>
              </a:rPr>
              <a:t>&lt;date/time&gt;</a:t>
            </a:r>
            <a:endParaRPr b="0" lang="pt-PT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26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buNone/>
              <a:defRPr b="0" lang="pt-PT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pt-PT" sz="1400" spc="-1" strike="noStrike">
                <a:latin typeface="Times New Roman"/>
              </a:rPr>
              <a:t>&lt;footer&gt;</a:t>
            </a:r>
            <a:endParaRPr b="0" lang="pt-PT" sz="1400" spc="-1" strike="noStrike"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pt-PT" sz="1200" spc="-1" strike="noStrike">
                <a:solidFill>
                  <a:srgbClr val="8b8b8b"/>
                </a:solidFill>
                <a:latin typeface="Calibri"/>
                <a:ea typeface="Calibri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B85A157-ABCD-4B2E-94F6-5B0386AA93E9}" type="slidenum">
              <a:rPr b="0" lang="pt-PT" sz="1200" spc="-1" strike="noStrike">
                <a:solidFill>
                  <a:srgbClr val="8b8b8b"/>
                </a:solidFill>
                <a:latin typeface="Calibri"/>
                <a:ea typeface="Calibri"/>
              </a:rPr>
              <a:t>&lt;number&gt;</a:t>
            </a:fld>
            <a:endParaRPr b="0" lang="pt-PT" sz="12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pt-PT" sz="1400" spc="-1" strike="noStrike">
                <a:latin typeface="Times New Roman"/>
              </a:defRPr>
            </a:lvl1pPr>
          </a:lstStyle>
          <a:p>
            <a:r>
              <a:rPr b="0" lang="pt-PT" sz="1400" spc="-1" strike="noStrike">
                <a:latin typeface="Times New Roman"/>
              </a:rPr>
              <a:t>&lt;date/time&gt;</a:t>
            </a:r>
            <a:endParaRPr b="0" lang="pt-PT" sz="14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PT" sz="4400" spc="-1" strike="noStrike">
                <a:solidFill>
                  <a:srgbClr val="000000"/>
                </a:solidFill>
                <a:latin typeface="Arial"/>
              </a:rPr>
              <a:t>Click to edit the </a:t>
            </a:r>
            <a:r>
              <a:rPr b="0" lang="pt-PT" sz="4400" spc="-1" strike="noStrike">
                <a:solidFill>
                  <a:srgbClr val="000000"/>
                </a:solidFill>
                <a:latin typeface="Arial"/>
              </a:rPr>
              <a:t>title text format</a:t>
            </a:r>
            <a:endParaRPr b="0" lang="pt-PT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126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buNone/>
              <a:defRPr b="0" lang="pt-PT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pt-PT" sz="1400" spc="-1" strike="noStrike">
                <a:latin typeface="Times New Roman"/>
              </a:rPr>
              <a:t>&lt;footer&gt;</a:t>
            </a:r>
            <a:endParaRPr b="0" lang="pt-PT" sz="1400" spc="-1" strike="noStrike">
              <a:latin typeface="Times New Roman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sldNum" idx="11"/>
          </p:nvPr>
        </p:nvSpPr>
        <p:spPr>
          <a:xfrm>
            <a:off x="86104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pt-PT" sz="1200" spc="-1" strike="noStrike">
                <a:solidFill>
                  <a:srgbClr val="8b8b8b"/>
                </a:solidFill>
                <a:latin typeface="Calibri"/>
                <a:ea typeface="Calibri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B8F0A32-5ABF-49EB-A479-A2068A4576CF}" type="slidenum">
              <a:rPr b="0" lang="pt-PT" sz="1200" spc="-1" strike="noStrike">
                <a:solidFill>
                  <a:srgbClr val="8b8b8b"/>
                </a:solidFill>
                <a:latin typeface="Calibri"/>
                <a:ea typeface="Calibri"/>
              </a:rPr>
              <a:t>&lt;number&gt;</a:t>
            </a:fld>
            <a:endParaRPr b="0" lang="pt-PT" sz="1200" spc="-1" strike="noStrike">
              <a:latin typeface="Times New Roman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pt-PT" sz="1400" spc="-1" strike="noStrike">
                <a:latin typeface="Times New Roman"/>
              </a:defRPr>
            </a:lvl1pPr>
          </a:lstStyle>
          <a:p>
            <a:r>
              <a:rPr b="0" lang="pt-PT" sz="1400" spc="-1" strike="noStrike">
                <a:latin typeface="Times New Roman"/>
              </a:rPr>
              <a:t>&lt;date/time&gt;</a:t>
            </a:r>
            <a:endParaRPr b="0" lang="pt-PT" sz="1400" spc="-1" strike="noStrike">
              <a:latin typeface="Times New Roman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PT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PT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jpe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3.gif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jpe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gif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image" Target="../media/image11.jpe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2258640" y="1839600"/>
            <a:ext cx="7672680" cy="1077840"/>
          </a:xfrm>
          <a:prstGeom prst="rect">
            <a:avLst/>
          </a:prstGeom>
          <a:noFill/>
          <a:ln w="9360">
            <a:solidFill>
              <a:srgbClr val="ffffff"/>
            </a:solidFill>
            <a:round/>
          </a:ln>
        </p:spPr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6000" spc="-1" strike="noStrike">
                <a:solidFill>
                  <a:srgbClr val="1f4e79"/>
                </a:solidFill>
                <a:latin typeface="Calibri"/>
                <a:ea typeface="Calibri"/>
              </a:rPr>
              <a:t>EtDetectorV1</a:t>
            </a:r>
            <a:endParaRPr b="0" lang="pt-PT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Google Shape;284;p1"/>
          <p:cNvSpPr/>
          <p:nvPr/>
        </p:nvSpPr>
        <p:spPr>
          <a:xfrm>
            <a:off x="507960" y="5272200"/>
            <a:ext cx="396288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800" spc="-1" strike="noStrike">
                <a:solidFill>
                  <a:srgbClr val="000000"/>
                </a:solidFill>
                <a:latin typeface="Calibri"/>
                <a:ea typeface="Calibri"/>
              </a:rPr>
              <a:t>Dan Ciubuc </a:t>
            </a:r>
            <a:endParaRPr b="0" lang="pt-PT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800" spc="-1" strike="noStrike">
                <a:solidFill>
                  <a:srgbClr val="000000"/>
                </a:solidFill>
                <a:latin typeface="Calibri"/>
                <a:ea typeface="Calibri"/>
              </a:rPr>
              <a:t>Luís Fonseca</a:t>
            </a:r>
            <a:endParaRPr b="0" lang="pt-PT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800" spc="-1" strike="noStrike">
                <a:solidFill>
                  <a:srgbClr val="000000"/>
                </a:solidFill>
                <a:latin typeface="Calibri"/>
                <a:ea typeface="Calibri"/>
              </a:rPr>
              <a:t>Tiago Cortez</a:t>
            </a:r>
            <a:endParaRPr b="0" lang="pt-PT" sz="1800" spc="-1" strike="noStrike">
              <a:latin typeface="Arial"/>
            </a:endParaRPr>
          </a:p>
        </p:txBody>
      </p:sp>
      <p:pic>
        <p:nvPicPr>
          <p:cNvPr id="172" name="Google Shape;285;p1" descr=""/>
          <p:cNvPicPr/>
          <p:nvPr/>
        </p:nvPicPr>
        <p:blipFill>
          <a:blip r:embed="rId1"/>
          <a:stretch/>
        </p:blipFill>
        <p:spPr>
          <a:xfrm>
            <a:off x="285840" y="160560"/>
            <a:ext cx="2202480" cy="1443240"/>
          </a:xfrm>
          <a:prstGeom prst="rect">
            <a:avLst/>
          </a:prstGeom>
          <a:ln w="0">
            <a:noFill/>
          </a:ln>
        </p:spPr>
      </p:pic>
      <p:pic>
        <p:nvPicPr>
          <p:cNvPr id="173" name="Google Shape;286;p1" descr="NOVA School of Science and Technology - Wikipedia"/>
          <p:cNvPicPr/>
          <p:nvPr/>
        </p:nvPicPr>
        <p:blipFill>
          <a:blip r:embed="rId2"/>
          <a:srcRect l="10114" t="25196" r="10868" b="11442"/>
          <a:stretch/>
        </p:blipFill>
        <p:spPr>
          <a:xfrm>
            <a:off x="9217080" y="160560"/>
            <a:ext cx="2957760" cy="1676880"/>
          </a:xfrm>
          <a:prstGeom prst="rect">
            <a:avLst/>
          </a:prstGeom>
          <a:ln w="0">
            <a:noFill/>
          </a:ln>
        </p:spPr>
      </p:pic>
      <p:sp>
        <p:nvSpPr>
          <p:cNvPr id="174" name="Google Shape;287;p1"/>
          <p:cNvSpPr/>
          <p:nvPr/>
        </p:nvSpPr>
        <p:spPr>
          <a:xfrm>
            <a:off x="2354040" y="2583360"/>
            <a:ext cx="7672680" cy="81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3600" spc="-1" strike="noStrike">
                <a:solidFill>
                  <a:srgbClr val="1f4e79"/>
                </a:solidFill>
                <a:latin typeface="Calibri"/>
                <a:ea typeface="Calibri"/>
              </a:rPr>
              <a:t>Mars Sample Return Campaign</a:t>
            </a:r>
            <a:endParaRPr b="0" lang="pt-PT" sz="3600" spc="-1" strike="noStrike">
              <a:latin typeface="Arial"/>
            </a:endParaRPr>
          </a:p>
        </p:txBody>
      </p:sp>
      <p:sp>
        <p:nvSpPr>
          <p:cNvPr id="175" name="Google Shape;288;p1"/>
          <p:cNvSpPr/>
          <p:nvPr/>
        </p:nvSpPr>
        <p:spPr>
          <a:xfrm>
            <a:off x="2520000" y="3420000"/>
            <a:ext cx="7672680" cy="81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406;p14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Results – Machine learning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46" name="Google Shape;407;p14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247" name="Google Shape;408;p14"/>
          <p:cNvGraphicFramePr/>
          <p:nvPr/>
        </p:nvGraphicFramePr>
        <p:xfrm>
          <a:off x="1630800" y="2415240"/>
          <a:ext cx="8127720" cy="134064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2031840"/>
                <a:gridCol w="2032200"/>
              </a:tblGrid>
              <a:tr h="228600">
                <a:tc gridSpan="2" rowSpan="2">
                  <a:tcPr anchor="t" marL="91440" marR="9144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000000"/>
                      </a:solidFill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hMerge="1" rowSpan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gridSpan="2"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pt-PT" sz="18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Predicted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9360">
                      <a:solidFill>
                        <a:srgbClr val="000000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bacc6"/>
                    </a:solidFill>
                  </a:tcPr>
                </a:tc>
                <a:tc h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70800">
                <a:tc vMerge="1" gridSpan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 h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Negative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bacc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Positive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bacc6"/>
                    </a:solidFill>
                  </a:tcPr>
                </a:tc>
              </a:tr>
              <a:tr h="370800">
                <a:tc rowSpan="2"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endParaRPr b="0" lang="pt-PT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9360">
                      <a:solidFill>
                        <a:srgbClr val="000000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5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Negative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9360">
                      <a:solidFill>
                        <a:srgbClr val="000000"/>
                      </a:solidFill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4bacc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364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92ccdc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31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5"/>
                    </a:solidFill>
                  </a:tcPr>
                </a:tc>
              </a:tr>
              <a:tr h="37080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Positive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bacc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0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e3ea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7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92ccdc"/>
                    </a:solidFill>
                  </a:tcPr>
                </a:tc>
              </a:tr>
            </a:tbl>
          </a:graphicData>
        </a:graphic>
      </p:graphicFrame>
      <p:sp>
        <p:nvSpPr>
          <p:cNvPr id="248" name="Google Shape;409;p14"/>
          <p:cNvSpPr/>
          <p:nvPr/>
        </p:nvSpPr>
        <p:spPr>
          <a:xfrm>
            <a:off x="3821040" y="5064120"/>
            <a:ext cx="374724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pt-PT" sz="1800" spc="-1" strike="noStrike">
                <a:solidFill>
                  <a:srgbClr val="000000"/>
                </a:solidFill>
                <a:latin typeface="Arial"/>
                <a:ea typeface="Arial"/>
              </a:rPr>
              <a:t>Balanced accuracy score: 95,9%</a:t>
            </a:r>
            <a:endParaRPr b="0" lang="pt-PT" sz="1800" spc="-1" strike="noStrike">
              <a:latin typeface="Arial"/>
            </a:endParaRPr>
          </a:p>
        </p:txBody>
      </p:sp>
      <p:sp>
        <p:nvSpPr>
          <p:cNvPr id="249" name="Google Shape;410;p14"/>
          <p:cNvSpPr/>
          <p:nvPr/>
        </p:nvSpPr>
        <p:spPr>
          <a:xfrm>
            <a:off x="2517480" y="3334320"/>
            <a:ext cx="94536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pt-PT" sz="1800" spc="-1" strike="noStrike">
                <a:solidFill>
                  <a:srgbClr val="000000"/>
                </a:solidFill>
                <a:latin typeface="Arial"/>
                <a:ea typeface="Arial"/>
              </a:rPr>
              <a:t>Actual</a:t>
            </a:r>
            <a:endParaRPr b="0" lang="pt-PT" sz="1800" spc="-1" strike="noStrike">
              <a:latin typeface="Arial"/>
            </a:endParaRPr>
          </a:p>
        </p:txBody>
      </p:sp>
      <p:sp>
        <p:nvSpPr>
          <p:cNvPr id="250" name="Google Shape;411;p14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84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84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          Robot Object Detection                                                                                        9</a:t>
            </a:r>
            <a:endParaRPr b="0" lang="pt-PT" sz="184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416;p11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Deep Learning Model 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52" name="Google Shape;417;p11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Google Shape;418;p11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84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84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          Robot Object Detection                                                                                      10</a:t>
            </a:r>
            <a:endParaRPr b="0" lang="pt-PT" sz="1840" spc="-1" strike="noStrike">
              <a:latin typeface="Arial"/>
            </a:endParaRPr>
          </a:p>
        </p:txBody>
      </p:sp>
      <p:pic>
        <p:nvPicPr>
          <p:cNvPr id="254" name="Google Shape;419;p11" descr=""/>
          <p:cNvPicPr/>
          <p:nvPr/>
        </p:nvPicPr>
        <p:blipFill>
          <a:blip r:embed="rId1"/>
          <a:stretch/>
        </p:blipFill>
        <p:spPr>
          <a:xfrm>
            <a:off x="1980000" y="1102320"/>
            <a:ext cx="7583400" cy="5015880"/>
          </a:xfrm>
          <a:prstGeom prst="rect">
            <a:avLst/>
          </a:prstGeom>
          <a:ln w="0">
            <a:noFill/>
          </a:ln>
        </p:spPr>
      </p:pic>
      <p:sp>
        <p:nvSpPr>
          <p:cNvPr id="255" name="Google Shape;420;p11"/>
          <p:cNvSpPr/>
          <p:nvPr/>
        </p:nvSpPr>
        <p:spPr>
          <a:xfrm>
            <a:off x="4500000" y="1102320"/>
            <a:ext cx="2699640" cy="337320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425;p12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Deep Learning Model 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57" name="Google Shape;426;p12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Google Shape;427;p12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84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84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          Robot Object Detection                                                                                        11</a:t>
            </a:r>
            <a:endParaRPr b="0" lang="pt-PT" sz="1840" spc="-1" strike="noStrike">
              <a:latin typeface="Arial"/>
            </a:endParaRPr>
          </a:p>
        </p:txBody>
      </p:sp>
      <p:sp>
        <p:nvSpPr>
          <p:cNvPr id="259" name="Google Shape;428;p12"/>
          <p:cNvSpPr/>
          <p:nvPr/>
        </p:nvSpPr>
        <p:spPr>
          <a:xfrm>
            <a:off x="4500000" y="1102320"/>
            <a:ext cx="2699640" cy="337320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60" name="Google Shape;429;p12" descr=""/>
          <p:cNvPicPr/>
          <p:nvPr/>
        </p:nvPicPr>
        <p:blipFill>
          <a:blip r:embed="rId1"/>
          <a:stretch/>
        </p:blipFill>
        <p:spPr>
          <a:xfrm>
            <a:off x="630360" y="2068920"/>
            <a:ext cx="5489280" cy="3330720"/>
          </a:xfrm>
          <a:prstGeom prst="rect">
            <a:avLst/>
          </a:prstGeom>
          <a:ln w="0">
            <a:noFill/>
          </a:ln>
        </p:spPr>
      </p:pic>
      <p:grpSp>
        <p:nvGrpSpPr>
          <p:cNvPr id="261" name="Google Shape;430;p12"/>
          <p:cNvGrpSpPr/>
          <p:nvPr/>
        </p:nvGrpSpPr>
        <p:grpSpPr>
          <a:xfrm>
            <a:off x="8470080" y="1440000"/>
            <a:ext cx="2526120" cy="2025720"/>
            <a:chOff x="8470080" y="1440000"/>
            <a:chExt cx="2526120" cy="2025720"/>
          </a:xfrm>
        </p:grpSpPr>
        <p:pic>
          <p:nvPicPr>
            <p:cNvPr id="262" name="Google Shape;431;p12" descr="Uma imagem com chão, preto e branco, captura de ecrã, ar livre&#10;&#10;Descrição gerada automaticamente"/>
            <p:cNvPicPr/>
            <p:nvPr/>
          </p:nvPicPr>
          <p:blipFill>
            <a:blip r:embed="rId2"/>
            <a:stretch/>
          </p:blipFill>
          <p:spPr>
            <a:xfrm>
              <a:off x="8470080" y="1440000"/>
              <a:ext cx="2526120" cy="1894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63" name="Google Shape;432;p12"/>
            <p:cNvSpPr/>
            <p:nvPr/>
          </p:nvSpPr>
          <p:spPr>
            <a:xfrm>
              <a:off x="8760240" y="2924280"/>
              <a:ext cx="1968120" cy="541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64" name="Google Shape;433;p12"/>
          <p:cNvGrpSpPr/>
          <p:nvPr/>
        </p:nvGrpSpPr>
        <p:grpSpPr>
          <a:xfrm>
            <a:off x="7570080" y="2520000"/>
            <a:ext cx="2526120" cy="2025720"/>
            <a:chOff x="7570080" y="2520000"/>
            <a:chExt cx="2526120" cy="2025720"/>
          </a:xfrm>
        </p:grpSpPr>
        <p:pic>
          <p:nvPicPr>
            <p:cNvPr id="265" name="Google Shape;434;p12" descr="Uma imagem com chão, preto e branco, captura de ecrã, ar livre&#10;&#10;Descrição gerada automaticamente"/>
            <p:cNvPicPr/>
            <p:nvPr/>
          </p:nvPicPr>
          <p:blipFill>
            <a:blip r:embed="rId3"/>
            <a:stretch/>
          </p:blipFill>
          <p:spPr>
            <a:xfrm>
              <a:off x="7570080" y="2520000"/>
              <a:ext cx="2526120" cy="1894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66" name="Google Shape;435;p12"/>
            <p:cNvSpPr/>
            <p:nvPr/>
          </p:nvSpPr>
          <p:spPr>
            <a:xfrm>
              <a:off x="7860240" y="4004280"/>
              <a:ext cx="1968120" cy="541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67" name="Google Shape;436;p12"/>
          <p:cNvGrpSpPr/>
          <p:nvPr/>
        </p:nvGrpSpPr>
        <p:grpSpPr>
          <a:xfrm>
            <a:off x="6480000" y="3780000"/>
            <a:ext cx="2526120" cy="2025720"/>
            <a:chOff x="6480000" y="3780000"/>
            <a:chExt cx="2526120" cy="2025720"/>
          </a:xfrm>
        </p:grpSpPr>
        <p:pic>
          <p:nvPicPr>
            <p:cNvPr id="268" name="Google Shape;437;p12" descr="Uma imagem com chão, preto e branco, captura de ecrã, ar livre&#10;&#10;Descrição gerada automaticamente"/>
            <p:cNvPicPr/>
            <p:nvPr/>
          </p:nvPicPr>
          <p:blipFill>
            <a:blip r:embed="rId4"/>
            <a:stretch/>
          </p:blipFill>
          <p:spPr>
            <a:xfrm>
              <a:off x="6480000" y="3780000"/>
              <a:ext cx="2526120" cy="1894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69" name="Google Shape;438;p12"/>
            <p:cNvSpPr/>
            <p:nvPr/>
          </p:nvSpPr>
          <p:spPr>
            <a:xfrm>
              <a:off x="6770160" y="5264280"/>
              <a:ext cx="1968120" cy="541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70" name="Google Shape;439;p12"/>
          <p:cNvSpPr/>
          <p:nvPr/>
        </p:nvSpPr>
        <p:spPr>
          <a:xfrm flipH="1" rot="10800000">
            <a:off x="6479640" y="1422720"/>
            <a:ext cx="1979640" cy="2357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Google Shape;440;p12"/>
          <p:cNvSpPr/>
          <p:nvPr/>
        </p:nvSpPr>
        <p:spPr>
          <a:xfrm flipH="1" rot="10800000">
            <a:off x="9006120" y="3335040"/>
            <a:ext cx="1989720" cy="233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Google Shape;441;p12"/>
          <p:cNvSpPr/>
          <p:nvPr/>
        </p:nvSpPr>
        <p:spPr>
          <a:xfrm flipH="1" rot="10800000">
            <a:off x="9006120" y="1440360"/>
            <a:ext cx="1989720" cy="233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446;p13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Deep Learning Model 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74" name="Google Shape;447;p13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Google Shape;448;p13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84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84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          Robot Object Detection                                                                                        12</a:t>
            </a:r>
            <a:endParaRPr b="0" lang="pt-PT" sz="1840" spc="-1" strike="noStrike">
              <a:latin typeface="Arial"/>
            </a:endParaRPr>
          </a:p>
        </p:txBody>
      </p:sp>
      <p:sp>
        <p:nvSpPr>
          <p:cNvPr id="276" name="Google Shape;449;p13"/>
          <p:cNvSpPr/>
          <p:nvPr/>
        </p:nvSpPr>
        <p:spPr>
          <a:xfrm>
            <a:off x="2880000" y="3600000"/>
            <a:ext cx="1799640" cy="8996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 w="2555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277" name="Google Shape;450;p13" descr=""/>
          <p:cNvPicPr/>
          <p:nvPr/>
        </p:nvPicPr>
        <p:blipFill>
          <a:blip r:embed="rId1"/>
          <a:stretch/>
        </p:blipFill>
        <p:spPr>
          <a:xfrm>
            <a:off x="3240000" y="2880000"/>
            <a:ext cx="719640" cy="719640"/>
          </a:xfrm>
          <a:prstGeom prst="rect">
            <a:avLst/>
          </a:prstGeom>
          <a:ln w="0">
            <a:noFill/>
          </a:ln>
        </p:spPr>
      </p:pic>
      <p:pic>
        <p:nvPicPr>
          <p:cNvPr id="278" name="Google Shape;451;p13" descr="DataSet vs DataTable | Top 5 Differences You Should Know"/>
          <p:cNvPicPr/>
          <p:nvPr/>
        </p:nvPicPr>
        <p:blipFill>
          <a:blip r:embed="rId2"/>
          <a:srcRect l="3003" t="6712" r="55512" b="8472"/>
          <a:stretch/>
        </p:blipFill>
        <p:spPr>
          <a:xfrm>
            <a:off x="4860000" y="3420000"/>
            <a:ext cx="1619640" cy="1567440"/>
          </a:xfrm>
          <a:prstGeom prst="rect">
            <a:avLst/>
          </a:prstGeom>
          <a:ln w="0">
            <a:noFill/>
          </a:ln>
        </p:spPr>
      </p:pic>
      <p:sp>
        <p:nvSpPr>
          <p:cNvPr id="279" name="Google Shape;452;p13"/>
          <p:cNvSpPr/>
          <p:nvPr/>
        </p:nvSpPr>
        <p:spPr>
          <a:xfrm>
            <a:off x="6840000" y="3600000"/>
            <a:ext cx="1799640" cy="8996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 w="2555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280" name="Google Shape;453;p13" descr=""/>
          <p:cNvPicPr/>
          <p:nvPr/>
        </p:nvPicPr>
        <p:blipFill>
          <a:blip r:embed="rId3"/>
          <a:stretch/>
        </p:blipFill>
        <p:spPr>
          <a:xfrm>
            <a:off x="9000000" y="3325680"/>
            <a:ext cx="1713960" cy="1713960"/>
          </a:xfrm>
          <a:prstGeom prst="rect">
            <a:avLst/>
          </a:prstGeom>
          <a:ln w="0">
            <a:noFill/>
          </a:ln>
        </p:spPr>
      </p:pic>
      <p:pic>
        <p:nvPicPr>
          <p:cNvPr id="281" name="Google Shape;454;p13" descr=""/>
          <p:cNvPicPr/>
          <p:nvPr/>
        </p:nvPicPr>
        <p:blipFill>
          <a:blip r:embed="rId4"/>
          <a:stretch/>
        </p:blipFill>
        <p:spPr>
          <a:xfrm>
            <a:off x="7200000" y="2880000"/>
            <a:ext cx="761400" cy="761400"/>
          </a:xfrm>
          <a:prstGeom prst="rect">
            <a:avLst/>
          </a:prstGeom>
          <a:ln w="0">
            <a:noFill/>
          </a:ln>
        </p:spPr>
      </p:pic>
      <p:pic>
        <p:nvPicPr>
          <p:cNvPr id="282" name="Google Shape;455;p13" descr=""/>
          <p:cNvPicPr/>
          <p:nvPr/>
        </p:nvPicPr>
        <p:blipFill>
          <a:blip r:embed="rId5"/>
          <a:stretch/>
        </p:blipFill>
        <p:spPr>
          <a:xfrm>
            <a:off x="900000" y="3240000"/>
            <a:ext cx="1619640" cy="1619640"/>
          </a:xfrm>
          <a:prstGeom prst="rect">
            <a:avLst/>
          </a:prstGeom>
          <a:ln w="0">
            <a:noFill/>
          </a:ln>
        </p:spPr>
      </p:pic>
      <p:sp>
        <p:nvSpPr>
          <p:cNvPr id="283" name="Google Shape;456;p13"/>
          <p:cNvSpPr/>
          <p:nvPr/>
        </p:nvSpPr>
        <p:spPr>
          <a:xfrm>
            <a:off x="838080" y="1260000"/>
            <a:ext cx="4862880" cy="97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Training process</a:t>
            </a:r>
            <a:endParaRPr b="0" lang="pt-PT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461;p15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Results – Deep Learning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85" name="Google Shape;462;p15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Google Shape;463;p15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13</a:t>
            </a:r>
            <a:endParaRPr b="0" lang="pt-PT" sz="1990" spc="-1" strike="noStrike">
              <a:latin typeface="Arial"/>
            </a:endParaRPr>
          </a:p>
        </p:txBody>
      </p:sp>
      <p:pic>
        <p:nvPicPr>
          <p:cNvPr id="287" name="Google Shape;464;p15" descr=""/>
          <p:cNvPicPr/>
          <p:nvPr/>
        </p:nvPicPr>
        <p:blipFill>
          <a:blip r:embed="rId1"/>
          <a:stretch/>
        </p:blipFill>
        <p:spPr>
          <a:xfrm>
            <a:off x="838080" y="1158840"/>
            <a:ext cx="9961560" cy="4960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469;p16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Results – Deep Learning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89" name="Google Shape;470;p16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Google Shape;471;p16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14</a:t>
            </a:r>
            <a:endParaRPr b="0" lang="pt-PT" sz="1990" spc="-1" strike="noStrike">
              <a:latin typeface="Arial"/>
            </a:endParaRPr>
          </a:p>
        </p:txBody>
      </p:sp>
      <p:pic>
        <p:nvPicPr>
          <p:cNvPr id="291" name="Google Shape;472;p16" descr=""/>
          <p:cNvPicPr/>
          <p:nvPr/>
        </p:nvPicPr>
        <p:blipFill>
          <a:blip r:embed="rId1"/>
          <a:stretch/>
        </p:blipFill>
        <p:spPr>
          <a:xfrm>
            <a:off x="838080" y="1080000"/>
            <a:ext cx="9781560" cy="4932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477;p17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Conclusion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93" name="Google Shape;478;p17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Google Shape;479;p17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15</a:t>
            </a:r>
            <a:endParaRPr b="0" lang="pt-PT" sz="1990" spc="-1" strike="noStrike">
              <a:latin typeface="Arial"/>
            </a:endParaRPr>
          </a:p>
        </p:txBody>
      </p:sp>
      <p:pic>
        <p:nvPicPr>
          <p:cNvPr id="295" name="Google Shape;480;p17" descr=""/>
          <p:cNvPicPr/>
          <p:nvPr/>
        </p:nvPicPr>
        <p:blipFill>
          <a:blip r:embed="rId1"/>
          <a:stretch/>
        </p:blipFill>
        <p:spPr>
          <a:xfrm>
            <a:off x="838080" y="1260000"/>
            <a:ext cx="8838000" cy="4185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485;p19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Future work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97" name="Google Shape;486;p19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Google Shape;487;p19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16</a:t>
            </a:r>
            <a:endParaRPr b="0" lang="pt-PT" sz="1990" spc="-1" strike="noStrike">
              <a:latin typeface="Arial"/>
            </a:endParaRPr>
          </a:p>
        </p:txBody>
      </p:sp>
      <p:sp>
        <p:nvSpPr>
          <p:cNvPr id="299" name="Google Shape;488;p19"/>
          <p:cNvSpPr/>
          <p:nvPr/>
        </p:nvSpPr>
        <p:spPr>
          <a:xfrm>
            <a:off x="1028520" y="1422720"/>
            <a:ext cx="3650760" cy="50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Higher quality dataset</a:t>
            </a:r>
            <a:endParaRPr b="0" lang="pt-PT" sz="2800" spc="-1" strike="noStrike">
              <a:latin typeface="Arial"/>
            </a:endParaRPr>
          </a:p>
        </p:txBody>
      </p:sp>
      <p:pic>
        <p:nvPicPr>
          <p:cNvPr id="300" name="Google Shape;489;p19" descr=""/>
          <p:cNvPicPr/>
          <p:nvPr/>
        </p:nvPicPr>
        <p:blipFill>
          <a:blip r:embed="rId1"/>
          <a:stretch/>
        </p:blipFill>
        <p:spPr>
          <a:xfrm>
            <a:off x="4860000" y="1260000"/>
            <a:ext cx="6651000" cy="5098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494;p20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Future work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302" name="Google Shape;495;p20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Google Shape;496;p20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19</a:t>
            </a:r>
            <a:endParaRPr b="0" lang="pt-PT" sz="1990" spc="-1" strike="noStrike">
              <a:latin typeface="Arial"/>
            </a:endParaRPr>
          </a:p>
        </p:txBody>
      </p:sp>
      <p:sp>
        <p:nvSpPr>
          <p:cNvPr id="304" name="Google Shape;497;p20"/>
          <p:cNvSpPr/>
          <p:nvPr/>
        </p:nvSpPr>
        <p:spPr>
          <a:xfrm>
            <a:off x="1028520" y="1422720"/>
            <a:ext cx="3650760" cy="50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Other cnn architchures</a:t>
            </a:r>
            <a:endParaRPr b="0" lang="pt-PT" sz="2800" spc="-1" strike="noStrike">
              <a:latin typeface="Arial"/>
            </a:endParaRPr>
          </a:p>
        </p:txBody>
      </p:sp>
      <p:pic>
        <p:nvPicPr>
          <p:cNvPr id="305" name="Google Shape;498;p20" descr=""/>
          <p:cNvPicPr/>
          <p:nvPr/>
        </p:nvPicPr>
        <p:blipFill>
          <a:blip r:embed="rId1"/>
          <a:stretch/>
        </p:blipFill>
        <p:spPr>
          <a:xfrm>
            <a:off x="5363640" y="1260000"/>
            <a:ext cx="5615640" cy="5045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503;p18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Future work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307" name="Google Shape;504;p18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Google Shape;505;p18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17</a:t>
            </a:r>
            <a:endParaRPr b="0" lang="pt-PT" sz="1990" spc="-1" strike="noStrike">
              <a:latin typeface="Arial"/>
            </a:endParaRPr>
          </a:p>
        </p:txBody>
      </p:sp>
      <p:pic>
        <p:nvPicPr>
          <p:cNvPr id="309" name="Google Shape;506;p18" descr=""/>
          <p:cNvPicPr/>
          <p:nvPr/>
        </p:nvPicPr>
        <p:blipFill>
          <a:blip r:embed="rId1"/>
          <a:stretch/>
        </p:blipFill>
        <p:spPr>
          <a:xfrm>
            <a:off x="5760000" y="1195200"/>
            <a:ext cx="5039280" cy="4384080"/>
          </a:xfrm>
          <a:prstGeom prst="rect">
            <a:avLst/>
          </a:prstGeom>
          <a:ln w="0">
            <a:noFill/>
          </a:ln>
        </p:spPr>
      </p:pic>
      <p:sp>
        <p:nvSpPr>
          <p:cNvPr id="310" name="Google Shape;507;p18"/>
          <p:cNvSpPr/>
          <p:nvPr/>
        </p:nvSpPr>
        <p:spPr>
          <a:xfrm>
            <a:off x="1028520" y="1422360"/>
            <a:ext cx="3650760" cy="50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Edge Computing</a:t>
            </a:r>
            <a:endParaRPr b="0" lang="pt-PT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The Team</a:t>
            </a:r>
            <a:endParaRPr b="0" lang="pt-PT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Google Shape;295;p2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Google Shape;296;p2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 1</a:t>
            </a:r>
            <a:endParaRPr b="0" lang="pt-PT" sz="1990" spc="-1" strike="noStrike">
              <a:latin typeface="Arial"/>
            </a:endParaRPr>
          </a:p>
        </p:txBody>
      </p:sp>
      <p:pic>
        <p:nvPicPr>
          <p:cNvPr id="179" name="Google Shape;297;p2" descr=""/>
          <p:cNvPicPr/>
          <p:nvPr/>
        </p:nvPicPr>
        <p:blipFill>
          <a:blip r:embed="rId1"/>
          <a:stretch/>
        </p:blipFill>
        <p:spPr>
          <a:xfrm>
            <a:off x="5760000" y="1080360"/>
            <a:ext cx="5736600" cy="4319280"/>
          </a:xfrm>
          <a:prstGeom prst="rect">
            <a:avLst/>
          </a:prstGeom>
          <a:ln w="0">
            <a:noFill/>
          </a:ln>
        </p:spPr>
      </p:pic>
      <p:sp>
        <p:nvSpPr>
          <p:cNvPr id="180" name="Google Shape;298;p2"/>
          <p:cNvSpPr/>
          <p:nvPr/>
        </p:nvSpPr>
        <p:spPr>
          <a:xfrm>
            <a:off x="720000" y="4434840"/>
            <a:ext cx="5039640" cy="132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Dan Ciubuc - 3</a:t>
            </a:r>
            <a:r>
              <a:rPr b="0" lang="pt-PT" sz="2800" spc="-1" strike="noStrike" baseline="30000">
                <a:solidFill>
                  <a:srgbClr val="000000"/>
                </a:solidFill>
                <a:latin typeface="Calibri"/>
                <a:ea typeface="Calibri"/>
              </a:rPr>
              <a:t>rd</a:t>
            </a: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 year of Bachelor’s in Computer Science</a:t>
            </a:r>
            <a:endParaRPr b="0" lang="pt-PT" sz="2800" spc="-1" strike="noStrike">
              <a:latin typeface="Arial"/>
            </a:endParaRPr>
          </a:p>
        </p:txBody>
      </p:sp>
      <p:sp>
        <p:nvSpPr>
          <p:cNvPr id="181" name="Google Shape;299;p2"/>
          <p:cNvSpPr/>
          <p:nvPr/>
        </p:nvSpPr>
        <p:spPr>
          <a:xfrm>
            <a:off x="720000" y="1190880"/>
            <a:ext cx="5039640" cy="132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Luís Fonseca – Completed the Master’s in Micro and Nanotechnology </a:t>
            </a:r>
            <a:endParaRPr b="0" lang="pt-PT" sz="2800" spc="-1" strike="noStrike">
              <a:latin typeface="Arial"/>
            </a:endParaRPr>
          </a:p>
        </p:txBody>
      </p:sp>
      <p:sp>
        <p:nvSpPr>
          <p:cNvPr id="182" name="Google Shape;300;p2"/>
          <p:cNvSpPr/>
          <p:nvPr/>
        </p:nvSpPr>
        <p:spPr>
          <a:xfrm>
            <a:off x="720000" y="2817360"/>
            <a:ext cx="5039640" cy="132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Tiago Cortez – 2nd year of Master’s in Electronics and Computers</a:t>
            </a:r>
            <a:endParaRPr b="0" lang="pt-PT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Introduction</a:t>
            </a:r>
            <a:endParaRPr b="0" lang="pt-PT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Google Shape;319;p4"/>
          <p:cNvSpPr/>
          <p:nvPr/>
        </p:nvSpPr>
        <p:spPr>
          <a:xfrm>
            <a:off x="838080" y="96732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Google Shape;320;p4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</a:t>
            </a: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                               Robot </a:t>
            </a: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Object Detection                        </a:t>
            </a: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                                                   </a:t>
            </a: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   2</a:t>
            </a:r>
            <a:endParaRPr b="0" lang="pt-PT" sz="1990" spc="-1" strike="noStrike">
              <a:latin typeface="Arial"/>
            </a:endParaRPr>
          </a:p>
        </p:txBody>
      </p:sp>
      <p:pic>
        <p:nvPicPr>
          <p:cNvPr id="186" name="Google Shape;321;p4" descr=""/>
          <p:cNvPicPr/>
          <p:nvPr/>
        </p:nvPicPr>
        <p:blipFill>
          <a:blip r:embed="rId1"/>
          <a:stretch/>
        </p:blipFill>
        <p:spPr>
          <a:xfrm>
            <a:off x="6300000" y="1260000"/>
            <a:ext cx="4799520" cy="2699640"/>
          </a:xfrm>
          <a:prstGeom prst="rect">
            <a:avLst/>
          </a:prstGeom>
          <a:ln w="0">
            <a:noFill/>
          </a:ln>
        </p:spPr>
      </p:pic>
      <p:pic>
        <p:nvPicPr>
          <p:cNvPr id="187" name="Google Shape;322;p4" descr=""/>
          <p:cNvPicPr/>
          <p:nvPr/>
        </p:nvPicPr>
        <p:blipFill>
          <a:blip r:embed="rId2"/>
          <a:stretch/>
        </p:blipFill>
        <p:spPr>
          <a:xfrm>
            <a:off x="1260000" y="1440000"/>
            <a:ext cx="2339640" cy="2339640"/>
          </a:xfrm>
          <a:prstGeom prst="rect">
            <a:avLst/>
          </a:prstGeom>
          <a:ln w="0">
            <a:noFill/>
          </a:ln>
        </p:spPr>
      </p:pic>
      <p:sp>
        <p:nvSpPr>
          <p:cNvPr id="188" name="Google Shape;323;p4"/>
          <p:cNvSpPr/>
          <p:nvPr/>
        </p:nvSpPr>
        <p:spPr>
          <a:xfrm>
            <a:off x="4560480" y="2340000"/>
            <a:ext cx="1019160" cy="71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 w="2555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Google Shape;324;p4"/>
          <p:cNvSpPr/>
          <p:nvPr/>
        </p:nvSpPr>
        <p:spPr>
          <a:xfrm>
            <a:off x="1080000" y="3912120"/>
            <a:ext cx="2879640" cy="132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EtDetectorV1 </a:t>
            </a:r>
            <a:endParaRPr b="0" lang="pt-PT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pt-PT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pt-PT" sz="2800" spc="-1" strike="noStrike">
              <a:latin typeface="Arial"/>
            </a:endParaRPr>
          </a:p>
        </p:txBody>
      </p:sp>
      <p:pic>
        <p:nvPicPr>
          <p:cNvPr id="190" name="Google Shape;325;p4" descr=""/>
          <p:cNvPicPr/>
          <p:nvPr/>
        </p:nvPicPr>
        <p:blipFill>
          <a:blip r:embed="rId3"/>
          <a:stretch/>
        </p:blipFill>
        <p:spPr>
          <a:xfrm>
            <a:off x="6208920" y="4140000"/>
            <a:ext cx="5265720" cy="1619640"/>
          </a:xfrm>
          <a:prstGeom prst="rect">
            <a:avLst/>
          </a:prstGeom>
          <a:ln w="0">
            <a:noFill/>
          </a:ln>
        </p:spPr>
      </p:pic>
      <p:sp>
        <p:nvSpPr>
          <p:cNvPr id="191" name="Google Shape;326;p4"/>
          <p:cNvSpPr/>
          <p:nvPr/>
        </p:nvSpPr>
        <p:spPr>
          <a:xfrm>
            <a:off x="720000" y="4663800"/>
            <a:ext cx="3469320" cy="91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One model for all </a:t>
            </a: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space exploration</a:t>
            </a:r>
            <a:endParaRPr b="0" lang="pt-PT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Introduction</a:t>
            </a:r>
            <a:endParaRPr b="0" lang="pt-PT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Google Shape;307;p3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Google Shape;308;p3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 3</a:t>
            </a:r>
            <a:endParaRPr b="0" lang="pt-PT" sz="1990" spc="-1" strike="noStrike">
              <a:latin typeface="Arial"/>
            </a:endParaRPr>
          </a:p>
        </p:txBody>
      </p:sp>
      <p:sp>
        <p:nvSpPr>
          <p:cNvPr id="195" name="Google Shape;309;p3"/>
          <p:cNvSpPr/>
          <p:nvPr/>
        </p:nvSpPr>
        <p:spPr>
          <a:xfrm>
            <a:off x="1668960" y="1625040"/>
            <a:ext cx="4862880" cy="97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Perseverance’s job:</a:t>
            </a:r>
            <a:endParaRPr b="0" lang="pt-PT" sz="2800" spc="-1" strike="noStrike">
              <a:latin typeface="Arial"/>
            </a:endParaRPr>
          </a:p>
        </p:txBody>
      </p:sp>
      <p:sp>
        <p:nvSpPr>
          <p:cNvPr id="196" name="Google Shape;310;p3"/>
          <p:cNvSpPr/>
          <p:nvPr/>
        </p:nvSpPr>
        <p:spPr>
          <a:xfrm>
            <a:off x="8050320" y="1625040"/>
            <a:ext cx="4862880" cy="97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Our goal:</a:t>
            </a:r>
            <a:endParaRPr b="0" lang="pt-PT" sz="2800" spc="-1" strike="noStrike">
              <a:latin typeface="Arial"/>
            </a:endParaRPr>
          </a:p>
        </p:txBody>
      </p:sp>
      <p:pic>
        <p:nvPicPr>
          <p:cNvPr id="197" name="Google Shape;311;p3" descr=""/>
          <p:cNvPicPr/>
          <p:nvPr/>
        </p:nvPicPr>
        <p:blipFill>
          <a:blip r:embed="rId1"/>
          <a:srcRect l="0" t="0" r="0" b="14380"/>
          <a:stretch/>
        </p:blipFill>
        <p:spPr>
          <a:xfrm>
            <a:off x="541800" y="2691720"/>
            <a:ext cx="5552280" cy="2286720"/>
          </a:xfrm>
          <a:prstGeom prst="rect">
            <a:avLst/>
          </a:prstGeom>
          <a:ln w="0">
            <a:noFill/>
          </a:ln>
        </p:spPr>
      </p:pic>
      <p:pic>
        <p:nvPicPr>
          <p:cNvPr id="198" name="Google Shape;312;p3" descr=""/>
          <p:cNvPicPr/>
          <p:nvPr/>
        </p:nvPicPr>
        <p:blipFill>
          <a:blip r:embed="rId2"/>
          <a:stretch/>
        </p:blipFill>
        <p:spPr>
          <a:xfrm>
            <a:off x="7102080" y="2520000"/>
            <a:ext cx="3508920" cy="2638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331;p5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Data Collection and Preprocessing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00" name="Google Shape;332;p5"/>
          <p:cNvSpPr/>
          <p:nvPr/>
        </p:nvSpPr>
        <p:spPr>
          <a:xfrm>
            <a:off x="803880" y="126000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Google Shape;333;p5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 4</a:t>
            </a:r>
            <a:endParaRPr b="0" lang="pt-PT" sz="1990" spc="-1" strike="noStrike">
              <a:latin typeface="Arial"/>
            </a:endParaRPr>
          </a:p>
        </p:txBody>
      </p:sp>
      <p:sp>
        <p:nvSpPr>
          <p:cNvPr id="202" name="Google Shape;334;p5"/>
          <p:cNvSpPr/>
          <p:nvPr/>
        </p:nvSpPr>
        <p:spPr>
          <a:xfrm>
            <a:off x="2315160" y="1634040"/>
            <a:ext cx="28440" cy="4197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230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03" name="Google Shape;335;p5"/>
          <p:cNvGrpSpPr/>
          <p:nvPr/>
        </p:nvGrpSpPr>
        <p:grpSpPr>
          <a:xfrm>
            <a:off x="122400" y="2760120"/>
            <a:ext cx="2111040" cy="2180160"/>
            <a:chOff x="122400" y="2760120"/>
            <a:chExt cx="2111040" cy="2180160"/>
          </a:xfrm>
        </p:grpSpPr>
        <p:pic>
          <p:nvPicPr>
            <p:cNvPr id="204" name="Google Shape;336;p5" descr="DataSet vs DataTable | Top 5 Differences You Should Know"/>
            <p:cNvPicPr/>
            <p:nvPr/>
          </p:nvPicPr>
          <p:blipFill>
            <a:blip r:embed="rId1"/>
            <a:srcRect l="2833" t="3845" r="55273" b="3845"/>
            <a:stretch/>
          </p:blipFill>
          <p:spPr>
            <a:xfrm>
              <a:off x="122400" y="2760120"/>
              <a:ext cx="2111040" cy="21801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05" name="Google Shape;337;p5" descr="Uma imagem com símbolo, Selo postal, Tipo de letra&#10;&#10;Descrição gerada automaticamente"/>
            <p:cNvPicPr/>
            <p:nvPr/>
          </p:nvPicPr>
          <p:blipFill>
            <a:blip r:embed="rId2"/>
            <a:srcRect l="6600" t="0" r="4359" b="0"/>
            <a:stretch/>
          </p:blipFill>
          <p:spPr>
            <a:xfrm>
              <a:off x="1411560" y="2799000"/>
              <a:ext cx="817560" cy="67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6" name="Google Shape;338;p5"/>
            <p:cNvSpPr/>
            <p:nvPr/>
          </p:nvSpPr>
          <p:spPr>
            <a:xfrm>
              <a:off x="347760" y="2925360"/>
              <a:ext cx="1705320" cy="1790640"/>
            </a:xfrm>
            <a:prstGeom prst="mathMultiply">
              <a:avLst>
                <a:gd name="adj1" fmla="val 23520"/>
              </a:avLst>
            </a:prstGeom>
            <a:solidFill>
              <a:srgbClr val="ff0000"/>
            </a:solidFill>
            <a:ln w="25550">
              <a:solidFill>
                <a:srgbClr val="c000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07" name="Google Shape;339;p5"/>
          <p:cNvSpPr/>
          <p:nvPr/>
        </p:nvSpPr>
        <p:spPr>
          <a:xfrm>
            <a:off x="4702680" y="2168640"/>
            <a:ext cx="835920" cy="3198240"/>
          </a:xfrm>
          <a:prstGeom prst="leftBrace">
            <a:avLst>
              <a:gd name="adj1" fmla="val 8333"/>
              <a:gd name="adj2" fmla="val 50000"/>
            </a:avLst>
          </a:prstGeom>
          <a:noFill/>
          <a:ln w="2230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08" name="Google Shape;340;p5"/>
          <p:cNvGrpSpPr/>
          <p:nvPr/>
        </p:nvGrpSpPr>
        <p:grpSpPr>
          <a:xfrm>
            <a:off x="2423880" y="2720880"/>
            <a:ext cx="2200320" cy="2154240"/>
            <a:chOff x="2423880" y="2720880"/>
            <a:chExt cx="2200320" cy="2154240"/>
          </a:xfrm>
        </p:grpSpPr>
        <p:pic>
          <p:nvPicPr>
            <p:cNvPr id="209" name="Google Shape;341;p5" descr="DataSet vs DataTable | Top 5 Differences You Should Know"/>
            <p:cNvPicPr/>
            <p:nvPr/>
          </p:nvPicPr>
          <p:blipFill>
            <a:blip r:embed="rId3"/>
            <a:srcRect l="3003" t="6712" r="55512" b="8472"/>
            <a:stretch/>
          </p:blipFill>
          <p:spPr>
            <a:xfrm>
              <a:off x="2423880" y="2745720"/>
              <a:ext cx="2200320" cy="21294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10" name="Google Shape;342;p5" descr="Uma imagem com file, design&#10;&#10;Descrição gerada automaticamente"/>
            <p:cNvPicPr/>
            <p:nvPr/>
          </p:nvPicPr>
          <p:blipFill>
            <a:blip r:embed="rId4"/>
            <a:srcRect l="2887" t="0" r="64778" b="43780"/>
            <a:stretch/>
          </p:blipFill>
          <p:spPr>
            <a:xfrm>
              <a:off x="3846600" y="2720880"/>
              <a:ext cx="756360" cy="7315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11" name="Google Shape;343;p5"/>
          <p:cNvSpPr/>
          <p:nvPr/>
        </p:nvSpPr>
        <p:spPr>
          <a:xfrm>
            <a:off x="4723560" y="1511640"/>
            <a:ext cx="844920" cy="54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7000"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2760" spc="-1" strike="noStrike">
                <a:solidFill>
                  <a:srgbClr val="000000"/>
                </a:solidFill>
                <a:latin typeface="Calibri"/>
                <a:ea typeface="Calibri"/>
              </a:rPr>
              <a:t>Real</a:t>
            </a:r>
            <a:endParaRPr b="0" lang="pt-PT" sz="2760" spc="-1" strike="noStrike">
              <a:latin typeface="Arial"/>
            </a:endParaRPr>
          </a:p>
        </p:txBody>
      </p:sp>
      <p:sp>
        <p:nvSpPr>
          <p:cNvPr id="212" name="Google Shape;344;p5"/>
          <p:cNvSpPr/>
          <p:nvPr/>
        </p:nvSpPr>
        <p:spPr>
          <a:xfrm>
            <a:off x="4077360" y="5459040"/>
            <a:ext cx="1618560" cy="54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7000"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2760" spc="-1" strike="noStrike">
                <a:solidFill>
                  <a:srgbClr val="000000"/>
                </a:solidFill>
                <a:latin typeface="Calibri"/>
                <a:ea typeface="Calibri"/>
              </a:rPr>
              <a:t>Synthetic</a:t>
            </a:r>
            <a:endParaRPr b="0" lang="pt-PT" sz="2760" spc="-1" strike="noStrike">
              <a:latin typeface="Arial"/>
            </a:endParaRPr>
          </a:p>
        </p:txBody>
      </p:sp>
      <p:grpSp>
        <p:nvGrpSpPr>
          <p:cNvPr id="213" name="Google Shape;345;p5"/>
          <p:cNvGrpSpPr/>
          <p:nvPr/>
        </p:nvGrpSpPr>
        <p:grpSpPr>
          <a:xfrm>
            <a:off x="5737320" y="1425240"/>
            <a:ext cx="2526120" cy="2025720"/>
            <a:chOff x="5737320" y="1425240"/>
            <a:chExt cx="2526120" cy="2025720"/>
          </a:xfrm>
        </p:grpSpPr>
        <p:pic>
          <p:nvPicPr>
            <p:cNvPr id="214" name="Google Shape;346;p5" descr="Uma imagem com chão, preto e branco, captura de ecrã, ar livre&#10;&#10;Descrição gerada automaticamente"/>
            <p:cNvPicPr/>
            <p:nvPr/>
          </p:nvPicPr>
          <p:blipFill>
            <a:blip r:embed="rId5"/>
            <a:stretch/>
          </p:blipFill>
          <p:spPr>
            <a:xfrm>
              <a:off x="5737320" y="1425240"/>
              <a:ext cx="2526120" cy="1894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5" name="Google Shape;347;p5"/>
            <p:cNvSpPr/>
            <p:nvPr/>
          </p:nvSpPr>
          <p:spPr>
            <a:xfrm>
              <a:off x="6027480" y="2909520"/>
              <a:ext cx="1968120" cy="541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 fontScale="82000"/>
            </a:bodyPr>
            <a:p>
              <a:pPr>
                <a:lnSpc>
                  <a:spcPct val="90000"/>
                </a:lnSpc>
                <a:buNone/>
                <a:tabLst>
                  <a:tab algn="l" pos="0"/>
                </a:tabLst>
              </a:pPr>
              <a:r>
                <a:rPr b="0" lang="pt-PT" sz="2410" spc="-1" strike="noStrike">
                  <a:solidFill>
                    <a:srgbClr val="ffffff"/>
                  </a:solidFill>
                  <a:latin typeface="Calibri"/>
                  <a:ea typeface="Calibri"/>
                </a:rPr>
                <a:t>(1024x768x1)</a:t>
              </a:r>
              <a:endParaRPr b="0" lang="pt-PT" sz="2410" spc="-1" strike="noStrike">
                <a:latin typeface="Arial"/>
              </a:endParaRPr>
            </a:p>
          </p:txBody>
        </p:sp>
      </p:grpSp>
      <p:grpSp>
        <p:nvGrpSpPr>
          <p:cNvPr id="216" name="Google Shape;348;p5"/>
          <p:cNvGrpSpPr/>
          <p:nvPr/>
        </p:nvGrpSpPr>
        <p:grpSpPr>
          <a:xfrm>
            <a:off x="5638320" y="4067640"/>
            <a:ext cx="3897360" cy="2252160"/>
            <a:chOff x="5638320" y="4067640"/>
            <a:chExt cx="3897360" cy="2252160"/>
          </a:xfrm>
        </p:grpSpPr>
        <p:pic>
          <p:nvPicPr>
            <p:cNvPr id="217" name="Google Shape;349;p5" descr="Uma imagem com chão, areia, Dunas, ar livre&#10;&#10;Descrição gerada automaticamente"/>
            <p:cNvPicPr/>
            <p:nvPr/>
          </p:nvPicPr>
          <p:blipFill>
            <a:blip r:embed="rId6"/>
            <a:stretch/>
          </p:blipFill>
          <p:spPr>
            <a:xfrm>
              <a:off x="5638320" y="4067640"/>
              <a:ext cx="3897360" cy="2191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8" name="Google Shape;350;p5"/>
            <p:cNvSpPr/>
            <p:nvPr/>
          </p:nvSpPr>
          <p:spPr>
            <a:xfrm>
              <a:off x="6494400" y="5778360"/>
              <a:ext cx="2059200" cy="541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rmAutofit fontScale="81000"/>
            </a:bodyPr>
            <a:p>
              <a:pPr>
                <a:lnSpc>
                  <a:spcPct val="90000"/>
                </a:lnSpc>
                <a:buNone/>
                <a:tabLst>
                  <a:tab algn="l" pos="0"/>
                </a:tabLst>
              </a:pPr>
              <a:r>
                <a:rPr b="0" lang="pt-PT" sz="2470" spc="-1" strike="noStrike">
                  <a:solidFill>
                    <a:srgbClr val="ffffff"/>
                  </a:solidFill>
                  <a:latin typeface="Calibri"/>
                  <a:ea typeface="Calibri"/>
                </a:rPr>
                <a:t>(1280x720x3)</a:t>
              </a:r>
              <a:endParaRPr b="0" lang="pt-PT" sz="2470" spc="-1" strike="noStrike">
                <a:latin typeface="Arial"/>
              </a:endParaRPr>
            </a:p>
          </p:txBody>
        </p:sp>
      </p:grpSp>
      <p:sp>
        <p:nvSpPr>
          <p:cNvPr id="219" name="Google Shape;351;p5"/>
          <p:cNvSpPr/>
          <p:nvPr/>
        </p:nvSpPr>
        <p:spPr>
          <a:xfrm>
            <a:off x="8556120" y="2101680"/>
            <a:ext cx="2526120" cy="54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2060 images</a:t>
            </a:r>
            <a:endParaRPr b="0" lang="pt-PT" sz="2800" spc="-1" strike="noStrike">
              <a:latin typeface="Arial"/>
            </a:endParaRPr>
          </a:p>
        </p:txBody>
      </p:sp>
      <p:sp>
        <p:nvSpPr>
          <p:cNvPr id="220" name="Google Shape;352;p5"/>
          <p:cNvSpPr/>
          <p:nvPr/>
        </p:nvSpPr>
        <p:spPr>
          <a:xfrm>
            <a:off x="9767880" y="4897080"/>
            <a:ext cx="2526120" cy="54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602 images</a:t>
            </a:r>
            <a:endParaRPr b="0" lang="pt-PT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357;p6"/>
          <p:cNvSpPr/>
          <p:nvPr/>
        </p:nvSpPr>
        <p:spPr>
          <a:xfrm>
            <a:off x="838080" y="8388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Data Collection and Preprocessing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22" name="Google Shape;358;p6"/>
          <p:cNvSpPr/>
          <p:nvPr/>
        </p:nvSpPr>
        <p:spPr>
          <a:xfrm>
            <a:off x="838080" y="14068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223" name="Google Shape;359;p6"/>
          <p:cNvGraphicFramePr/>
          <p:nvPr/>
        </p:nvGraphicFramePr>
        <p:xfrm>
          <a:off x="1190520" y="2913120"/>
          <a:ext cx="9516960" cy="2444400"/>
        </p:xfrm>
        <a:graphic>
          <a:graphicData uri="http://schemas.openxmlformats.org/drawingml/2006/table">
            <a:tbl>
              <a:tblPr/>
              <a:tblGrid>
                <a:gridCol w="3172320"/>
                <a:gridCol w="2917800"/>
                <a:gridCol w="3426840"/>
              </a:tblGrid>
              <a:tr h="357120">
                <a:tc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pt-PT" sz="1800" spc="-1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</a:rPr>
                        <a:t>Real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1859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pt-PT" sz="1800" spc="-1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</a:rPr>
                        <a:t>Synthetic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1859b"/>
                    </a:solidFill>
                  </a:tcPr>
                </a:tc>
              </a:tr>
              <a:tr h="45432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pt-PT" sz="1800" spc="-1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</a:rPr>
                        <a:t>Total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31859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2060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ae5f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602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ae5f1"/>
                    </a:solidFill>
                  </a:tcPr>
                </a:tc>
              </a:tr>
              <a:tr h="48024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pt-PT" sz="1800" spc="-1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</a:rPr>
                        <a:t>Position Dataset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31859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55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5d8f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pt-PT" sz="1800" spc="-1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602</a:t>
                      </a:r>
                      <a:endParaRPr b="0" lang="pt-PT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5d8f1"/>
                    </a:solidFill>
                  </a:tcPr>
                </a:tc>
              </a:tr>
            </a:tbl>
          </a:graphicData>
        </a:graphic>
      </p:graphicFrame>
      <p:sp>
        <p:nvSpPr>
          <p:cNvPr id="224" name="Google Shape;360;p6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 5</a:t>
            </a:r>
            <a:endParaRPr b="0" lang="pt-PT" sz="199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365;p7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Exploratory Data Analysis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26" name="Google Shape;366;p7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Google Shape;367;p7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 6</a:t>
            </a:r>
            <a:endParaRPr b="0" lang="pt-PT" sz="1990" spc="-1" strike="noStrike">
              <a:latin typeface="Arial"/>
            </a:endParaRPr>
          </a:p>
        </p:txBody>
      </p:sp>
      <p:pic>
        <p:nvPicPr>
          <p:cNvPr id="228" name="Google Shape;368;p7" descr="Uma imagem com chão, preto e branco, captura de ecrã, ar livre&#10;&#10;Descrição gerada automaticamente"/>
          <p:cNvPicPr/>
          <p:nvPr/>
        </p:nvPicPr>
        <p:blipFill>
          <a:blip r:embed="rId1"/>
          <a:stretch/>
        </p:blipFill>
        <p:spPr>
          <a:xfrm>
            <a:off x="186120" y="2170800"/>
            <a:ext cx="4388040" cy="3290760"/>
          </a:xfrm>
          <a:prstGeom prst="rect">
            <a:avLst/>
          </a:prstGeom>
          <a:ln w="0">
            <a:noFill/>
          </a:ln>
        </p:spPr>
      </p:pic>
      <p:pic>
        <p:nvPicPr>
          <p:cNvPr id="229" name="Google Shape;369;p7" descr=""/>
          <p:cNvPicPr/>
          <p:nvPr/>
        </p:nvPicPr>
        <p:blipFill>
          <a:blip r:embed="rId2"/>
          <a:stretch/>
        </p:blipFill>
        <p:spPr>
          <a:xfrm>
            <a:off x="5230440" y="1176840"/>
            <a:ext cx="6773040" cy="5163840"/>
          </a:xfrm>
          <a:prstGeom prst="rect">
            <a:avLst/>
          </a:prstGeom>
          <a:ln w="0">
            <a:noFill/>
          </a:ln>
        </p:spPr>
      </p:pic>
      <p:sp>
        <p:nvSpPr>
          <p:cNvPr id="230" name="Google Shape;370;p7"/>
          <p:cNvSpPr/>
          <p:nvPr/>
        </p:nvSpPr>
        <p:spPr>
          <a:xfrm>
            <a:off x="4209120" y="3497400"/>
            <a:ext cx="1019160" cy="71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 w="2555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384;p9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Exploratory Data Analysis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32" name="Google Shape;385;p9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Google Shape;386;p9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 7</a:t>
            </a:r>
            <a:endParaRPr b="0" lang="pt-PT" sz="1990" spc="-1" strike="noStrike">
              <a:latin typeface="Arial"/>
            </a:endParaRPr>
          </a:p>
        </p:txBody>
      </p:sp>
      <p:pic>
        <p:nvPicPr>
          <p:cNvPr id="234" name="Google Shape;387;p9" descr=""/>
          <p:cNvPicPr/>
          <p:nvPr/>
        </p:nvPicPr>
        <p:blipFill>
          <a:blip r:embed="rId1"/>
          <a:stretch/>
        </p:blipFill>
        <p:spPr>
          <a:xfrm>
            <a:off x="864000" y="2160000"/>
            <a:ext cx="4335120" cy="4131360"/>
          </a:xfrm>
          <a:prstGeom prst="rect">
            <a:avLst/>
          </a:prstGeom>
          <a:ln w="0">
            <a:noFill/>
          </a:ln>
        </p:spPr>
      </p:pic>
      <p:pic>
        <p:nvPicPr>
          <p:cNvPr id="235" name="Google Shape;388;p9" descr=""/>
          <p:cNvPicPr/>
          <p:nvPr/>
        </p:nvPicPr>
        <p:blipFill>
          <a:blip r:embed="rId2"/>
          <a:stretch/>
        </p:blipFill>
        <p:spPr>
          <a:xfrm>
            <a:off x="6107040" y="2160000"/>
            <a:ext cx="4331520" cy="4126680"/>
          </a:xfrm>
          <a:prstGeom prst="rect">
            <a:avLst/>
          </a:prstGeom>
          <a:ln w="0">
            <a:noFill/>
          </a:ln>
        </p:spPr>
      </p:pic>
      <p:sp>
        <p:nvSpPr>
          <p:cNvPr id="236" name="Google Shape;389;p9"/>
          <p:cNvSpPr/>
          <p:nvPr/>
        </p:nvSpPr>
        <p:spPr>
          <a:xfrm>
            <a:off x="900000" y="1260000"/>
            <a:ext cx="4862880" cy="97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Real images:</a:t>
            </a:r>
            <a:endParaRPr b="0" lang="pt-PT" sz="2800" spc="-1" strike="noStrike">
              <a:latin typeface="Arial"/>
            </a:endParaRPr>
          </a:p>
        </p:txBody>
      </p:sp>
      <p:sp>
        <p:nvSpPr>
          <p:cNvPr id="237" name="Google Shape;390;p9"/>
          <p:cNvSpPr/>
          <p:nvPr/>
        </p:nvSpPr>
        <p:spPr>
          <a:xfrm>
            <a:off x="6120000" y="1260000"/>
            <a:ext cx="4862880" cy="97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2800" spc="-1" strike="noStrike">
                <a:solidFill>
                  <a:srgbClr val="000000"/>
                </a:solidFill>
                <a:latin typeface="Calibri"/>
                <a:ea typeface="Calibri"/>
              </a:rPr>
              <a:t>Synthetic images:</a:t>
            </a:r>
            <a:endParaRPr b="0" lang="pt-PT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395;p10" descr="Computer Labs - Technology Services"/>
          <p:cNvPicPr/>
          <p:nvPr/>
        </p:nvPicPr>
        <p:blipFill>
          <a:blip r:embed="rId1"/>
          <a:srcRect l="2288" t="20267" r="34496" b="24050"/>
          <a:stretch/>
        </p:blipFill>
        <p:spPr>
          <a:xfrm>
            <a:off x="6937560" y="1967400"/>
            <a:ext cx="4335120" cy="3818520"/>
          </a:xfrm>
          <a:prstGeom prst="rect">
            <a:avLst/>
          </a:prstGeom>
          <a:ln w="0">
            <a:noFill/>
          </a:ln>
        </p:spPr>
      </p:pic>
      <p:sp>
        <p:nvSpPr>
          <p:cNvPr id="239" name="Google Shape;396;p10"/>
          <p:cNvSpPr/>
          <p:nvPr/>
        </p:nvSpPr>
        <p:spPr>
          <a:xfrm>
            <a:off x="838080" y="98640"/>
            <a:ext cx="10513440" cy="13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pt-PT" sz="4400" spc="-1" strike="noStrike">
                <a:solidFill>
                  <a:srgbClr val="0070c0"/>
                </a:solidFill>
                <a:latin typeface="Calibri"/>
                <a:ea typeface="Calibri"/>
              </a:rPr>
              <a:t>Baseline Model</a:t>
            </a:r>
            <a:endParaRPr b="0" lang="pt-PT" sz="4400" spc="-1" strike="noStrike">
              <a:latin typeface="Arial"/>
            </a:endParaRPr>
          </a:p>
        </p:txBody>
      </p:sp>
      <p:sp>
        <p:nvSpPr>
          <p:cNvPr id="240" name="Google Shape;397;p10"/>
          <p:cNvSpPr/>
          <p:nvPr/>
        </p:nvSpPr>
        <p:spPr>
          <a:xfrm>
            <a:off x="838080" y="940680"/>
            <a:ext cx="10547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50">
            <a:solidFill>
              <a:srgbClr val="0070c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Google Shape;398;p10"/>
          <p:cNvSpPr/>
          <p:nvPr/>
        </p:nvSpPr>
        <p:spPr>
          <a:xfrm>
            <a:off x="0" y="6331320"/>
            <a:ext cx="12189960" cy="5115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7000"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PT" sz="1990" spc="-1" strike="noStrike">
                <a:solidFill>
                  <a:srgbClr val="bfbfbf"/>
                </a:solidFill>
                <a:latin typeface="Calibri"/>
                <a:ea typeface="Calibri"/>
              </a:rPr>
              <a:t>Samsung Innovation Campus                                  Robot Object Detection                                                                              8</a:t>
            </a:r>
            <a:endParaRPr b="0" lang="pt-PT" sz="1990" spc="-1" strike="noStrike">
              <a:latin typeface="Arial"/>
            </a:endParaRPr>
          </a:p>
        </p:txBody>
      </p:sp>
      <p:pic>
        <p:nvPicPr>
          <p:cNvPr id="242" name="Google Shape;399;p10" descr=""/>
          <p:cNvPicPr/>
          <p:nvPr/>
        </p:nvPicPr>
        <p:blipFill>
          <a:blip r:embed="rId2"/>
          <a:stretch/>
        </p:blipFill>
        <p:spPr>
          <a:xfrm>
            <a:off x="1064880" y="1596600"/>
            <a:ext cx="4335120" cy="4131360"/>
          </a:xfrm>
          <a:prstGeom prst="rect">
            <a:avLst/>
          </a:prstGeom>
          <a:ln w="0">
            <a:noFill/>
          </a:ln>
        </p:spPr>
      </p:pic>
      <p:sp>
        <p:nvSpPr>
          <p:cNvPr id="243" name="Google Shape;400;p10"/>
          <p:cNvSpPr/>
          <p:nvPr/>
        </p:nvSpPr>
        <p:spPr>
          <a:xfrm>
            <a:off x="5659200" y="3278160"/>
            <a:ext cx="1019160" cy="71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 w="2555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Google Shape;401;p10"/>
          <p:cNvSpPr/>
          <p:nvPr/>
        </p:nvSpPr>
        <p:spPr>
          <a:xfrm>
            <a:off x="7430760" y="2339640"/>
            <a:ext cx="3408840" cy="2445120"/>
          </a:xfrm>
          <a:prstGeom prst="rect">
            <a:avLst/>
          </a:prstGeom>
          <a:solidFill>
            <a:srgbClr val="4472c4"/>
          </a:solidFill>
          <a:ln w="2555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pt-PT" sz="2400" spc="-1" strike="noStrike">
                <a:solidFill>
                  <a:srgbClr val="ffffff"/>
                </a:solidFill>
                <a:latin typeface="Arial"/>
                <a:ea typeface="Arial"/>
              </a:rPr>
              <a:t>Classification Machine Learning Model</a:t>
            </a:r>
            <a:endParaRPr b="0" lang="pt-PT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2023-06-26T13:34:20Z</dcterms:created>
  <dc:creator>Rafael Valerio Traquino Ferreira</dc:creator>
  <dc:description/>
  <dc:language>pt-PT</dc:language>
  <cp:lastModifiedBy/>
  <dcterms:modified xsi:type="dcterms:W3CDTF">2023-09-27T12:58:42Z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0x010100186E14C985642148ADFAB4444F8C4CCF</vt:lpwstr>
  </property>
  <property fmtid="{D5CDD505-2E9C-101B-9397-08002B2CF9AE}" pid="3" name="Notes">
    <vt:r8>1</vt:r8>
  </property>
  <property fmtid="{D5CDD505-2E9C-101B-9397-08002B2CF9AE}" pid="4" name="PresentationFormat">
    <vt:lpwstr>Ecrã Panorâmico</vt:lpwstr>
  </property>
  <property fmtid="{D5CDD505-2E9C-101B-9397-08002B2CF9AE}" pid="5" name="Slides">
    <vt:r8>16</vt:r8>
  </property>
</Properties>
</file>